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2472B-5580-47B5-95E9-74452967DCC7}" v="2" dt="2024-01-17T09:38:55.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illis" userId="0b0ad11a-856f-4331-adee-e3e24fdc84d2" providerId="ADAL" clId="{2AE2472B-5580-47B5-95E9-74452967DCC7}"/>
    <pc:docChg chg="modSld">
      <pc:chgData name="Jamie Willis" userId="0b0ad11a-856f-4331-adee-e3e24fdc84d2" providerId="ADAL" clId="{2AE2472B-5580-47B5-95E9-74452967DCC7}" dt="2024-01-17T09:40:22.069" v="136" actId="1038"/>
      <pc:docMkLst>
        <pc:docMk/>
      </pc:docMkLst>
      <pc:sldChg chg="addSp modSp mod">
        <pc:chgData name="Jamie Willis" userId="0b0ad11a-856f-4331-adee-e3e24fdc84d2" providerId="ADAL" clId="{2AE2472B-5580-47B5-95E9-74452967DCC7}" dt="2024-01-17T09:40:22.069" v="136" actId="1038"/>
        <pc:sldMkLst>
          <pc:docMk/>
          <pc:sldMk cId="4172247876" sldId="256"/>
        </pc:sldMkLst>
        <pc:spChg chg="mod">
          <ac:chgData name="Jamie Willis" userId="0b0ad11a-856f-4331-adee-e3e24fdc84d2" providerId="ADAL" clId="{2AE2472B-5580-47B5-95E9-74452967DCC7}" dt="2024-01-17T09:39:38.177" v="127" actId="1076"/>
          <ac:spMkLst>
            <pc:docMk/>
            <pc:sldMk cId="4172247876" sldId="256"/>
            <ac:spMk id="42" creationId="{AAC8E5B7-A107-E5F3-83D5-0E2FAC58BDDB}"/>
          </ac:spMkLst>
        </pc:spChg>
        <pc:spChg chg="mod">
          <ac:chgData name="Jamie Willis" userId="0b0ad11a-856f-4331-adee-e3e24fdc84d2" providerId="ADAL" clId="{2AE2472B-5580-47B5-95E9-74452967DCC7}" dt="2024-01-17T09:39:58.569" v="132" actId="1076"/>
          <ac:spMkLst>
            <pc:docMk/>
            <pc:sldMk cId="4172247876" sldId="256"/>
            <ac:spMk id="43" creationId="{0DBE3369-AD93-0D91-A369-9A1F821DC65F}"/>
          </ac:spMkLst>
        </pc:spChg>
        <pc:spChg chg="mod">
          <ac:chgData name="Jamie Willis" userId="0b0ad11a-856f-4331-adee-e3e24fdc84d2" providerId="ADAL" clId="{2AE2472B-5580-47B5-95E9-74452967DCC7}" dt="2024-01-17T09:40:02.788" v="133" actId="1076"/>
          <ac:spMkLst>
            <pc:docMk/>
            <pc:sldMk cId="4172247876" sldId="256"/>
            <ac:spMk id="44" creationId="{9A07AE5F-1724-4B6C-55F5-23D83399A757}"/>
          </ac:spMkLst>
        </pc:spChg>
        <pc:spChg chg="mod">
          <ac:chgData name="Jamie Willis" userId="0b0ad11a-856f-4331-adee-e3e24fdc84d2" providerId="ADAL" clId="{2AE2472B-5580-47B5-95E9-74452967DCC7}" dt="2024-01-17T09:39:27.325" v="124" actId="1076"/>
          <ac:spMkLst>
            <pc:docMk/>
            <pc:sldMk cId="4172247876" sldId="256"/>
            <ac:spMk id="46" creationId="{AB624370-27D8-5ED0-606B-A715117DECA0}"/>
          </ac:spMkLst>
        </pc:spChg>
        <pc:spChg chg="mod">
          <ac:chgData name="Jamie Willis" userId="0b0ad11a-856f-4331-adee-e3e24fdc84d2" providerId="ADAL" clId="{2AE2472B-5580-47B5-95E9-74452967DCC7}" dt="2024-01-17T09:38:28.887" v="2" actId="1076"/>
          <ac:spMkLst>
            <pc:docMk/>
            <pc:sldMk cId="4172247876" sldId="256"/>
            <ac:spMk id="47" creationId="{AB48FA86-ACDF-79EE-C0B0-038CB8517876}"/>
          </ac:spMkLst>
        </pc:spChg>
        <pc:spChg chg="mod">
          <ac:chgData name="Jamie Willis" userId="0b0ad11a-856f-4331-adee-e3e24fdc84d2" providerId="ADAL" clId="{2AE2472B-5580-47B5-95E9-74452967DCC7}" dt="2024-01-17T09:38:30.904" v="3" actId="1076"/>
          <ac:spMkLst>
            <pc:docMk/>
            <pc:sldMk cId="4172247876" sldId="256"/>
            <ac:spMk id="49" creationId="{B5C15A1F-127F-13EA-94F6-AF4A84159873}"/>
          </ac:spMkLst>
        </pc:spChg>
        <pc:spChg chg="mod">
          <ac:chgData name="Jamie Willis" userId="0b0ad11a-856f-4331-adee-e3e24fdc84d2" providerId="ADAL" clId="{2AE2472B-5580-47B5-95E9-74452967DCC7}" dt="2024-01-17T09:39:29.644" v="125" actId="1076"/>
          <ac:spMkLst>
            <pc:docMk/>
            <pc:sldMk cId="4172247876" sldId="256"/>
            <ac:spMk id="50" creationId="{58BF7524-66E3-C888-EE47-26AE11A7860E}"/>
          </ac:spMkLst>
        </pc:spChg>
        <pc:spChg chg="mod">
          <ac:chgData name="Jamie Willis" userId="0b0ad11a-856f-4331-adee-e3e24fdc84d2" providerId="ADAL" clId="{2AE2472B-5580-47B5-95E9-74452967DCC7}" dt="2024-01-17T09:40:06.898" v="134" actId="1076"/>
          <ac:spMkLst>
            <pc:docMk/>
            <pc:sldMk cId="4172247876" sldId="256"/>
            <ac:spMk id="51" creationId="{995433D6-EFF8-8F8E-FB4D-1EF53BD45304}"/>
          </ac:spMkLst>
        </pc:spChg>
        <pc:spChg chg="add mod">
          <ac:chgData name="Jamie Willis" userId="0b0ad11a-856f-4331-adee-e3e24fdc84d2" providerId="ADAL" clId="{2AE2472B-5580-47B5-95E9-74452967DCC7}" dt="2024-01-17T09:40:22.069" v="136" actId="1038"/>
          <ac:spMkLst>
            <pc:docMk/>
            <pc:sldMk cId="4172247876" sldId="256"/>
            <ac:spMk id="53" creationId="{626223C6-B978-4ED3-630D-01098142518A}"/>
          </ac:spMkLst>
        </pc:spChg>
        <pc:spChg chg="add mod">
          <ac:chgData name="Jamie Willis" userId="0b0ad11a-856f-4331-adee-e3e24fdc84d2" providerId="ADAL" clId="{2AE2472B-5580-47B5-95E9-74452967DCC7}" dt="2024-01-17T09:39:31.716" v="126" actId="1076"/>
          <ac:spMkLst>
            <pc:docMk/>
            <pc:sldMk cId="4172247876" sldId="256"/>
            <ac:spMk id="54" creationId="{3029DE1A-2142-1D90-4735-981781DB92D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179255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133351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303003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52079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C5D0A7-B436-435C-9134-4A5BC3A7D6F8}" type="datetimeFigureOut">
              <a:rPr lang="en-GB" smtClean="0"/>
              <a:t>25/02/2025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68084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C5D0A7-B436-435C-9134-4A5BC3A7D6F8}" type="datetimeFigureOut">
              <a:rPr lang="en-GB" smtClean="0"/>
              <a:t>25/02/2025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376301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C5D0A7-B436-435C-9134-4A5BC3A7D6F8}" type="datetimeFigureOut">
              <a:rPr lang="en-GB" smtClean="0"/>
              <a:t>25/02/2025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3031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C5D0A7-B436-435C-9134-4A5BC3A7D6F8}" type="datetimeFigureOut">
              <a:rPr lang="en-GB" smtClean="0"/>
              <a:t>25/02/2025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56593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5D0A7-B436-435C-9134-4A5BC3A7D6F8}" type="datetimeFigureOut">
              <a:rPr lang="en-GB" smtClean="0"/>
              <a:t>25/02/2025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84456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5D0A7-B436-435C-9134-4A5BC3A7D6F8}" type="datetimeFigureOut">
              <a:rPr lang="en-GB" smtClean="0"/>
              <a:t>25/02/2025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25513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5D0A7-B436-435C-9134-4A5BC3A7D6F8}" type="datetimeFigureOut">
              <a:rPr lang="en-GB" smtClean="0"/>
              <a:t>25/02/2025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84363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1C5D0A7-B436-435C-9134-4A5BC3A7D6F8}" type="datetimeFigureOut">
              <a:rPr lang="en-GB" smtClean="0"/>
              <a:t>25/02/2025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2FE723-AF76-4DBE-8F28-AC60CDAA6062}" type="slidenum">
              <a:rPr lang="en-GB" smtClean="0"/>
              <a:t>‹#›</a:t>
            </a:fld>
            <a:endParaRPr lang="en-GB"/>
          </a:p>
        </p:txBody>
      </p:sp>
    </p:spTree>
    <p:extLst>
      <p:ext uri="{BB962C8B-B14F-4D97-AF65-F5344CB8AC3E}">
        <p14:creationId xmlns:p14="http://schemas.microsoft.com/office/powerpoint/2010/main" val="2288021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8A17E1D6-169A-61CE-7DA3-F6CFE8D0CE4F}"/>
              </a:ext>
            </a:extLst>
          </p:cNvPr>
          <p:cNvGrpSpPr/>
          <p:nvPr/>
        </p:nvGrpSpPr>
        <p:grpSpPr>
          <a:xfrm>
            <a:off x="3055436" y="2325413"/>
            <a:ext cx="3651164" cy="2207174"/>
            <a:chOff x="3055436" y="2456892"/>
            <a:chExt cx="3651164" cy="2207174"/>
          </a:xfrm>
        </p:grpSpPr>
        <p:sp>
          <p:nvSpPr>
            <p:cNvPr id="40" name="Rectangle: Rounded Corners 39">
              <a:extLst>
                <a:ext uri="{FF2B5EF4-FFF2-40B4-BE49-F238E27FC236}">
                  <a16:creationId xmlns:a16="http://schemas.microsoft.com/office/drawing/2014/main" id="{AE54DBDF-8E71-C814-44F9-E315771DF896}"/>
                </a:ext>
              </a:extLst>
            </p:cNvPr>
            <p:cNvSpPr/>
            <p:nvPr/>
          </p:nvSpPr>
          <p:spPr>
            <a:xfrm>
              <a:off x="3476836" y="2456892"/>
              <a:ext cx="2952328" cy="1944216"/>
            </a:xfrm>
            <a:prstGeom prst="roundRect">
              <a:avLst/>
            </a:prstGeom>
            <a:blipFill dpi="0" rotWithShape="1">
              <a:blip r:embed="rId2">
                <a:alphaModFix amt="20000"/>
              </a:blip>
              <a:srcRect/>
              <a:stretch>
                <a:fillRect/>
              </a:stretch>
            </a:bli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Title 3">
              <a:extLst>
                <a:ext uri="{FF2B5EF4-FFF2-40B4-BE49-F238E27FC236}">
                  <a16:creationId xmlns:a16="http://schemas.microsoft.com/office/drawing/2014/main" id="{DCE8F6E7-F8E2-2BCD-A3C0-4C87FB0996B7}"/>
                </a:ext>
              </a:extLst>
            </p:cNvPr>
            <p:cNvSpPr txBox="1">
              <a:spLocks/>
            </p:cNvSpPr>
            <p:nvPr/>
          </p:nvSpPr>
          <p:spPr>
            <a:xfrm>
              <a:off x="3055436" y="3493644"/>
              <a:ext cx="3651164" cy="11704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a:solidFill>
                    <a:srgbClr val="006600"/>
                  </a:solidFill>
                  <a:latin typeface="Twinkl" pitchFamily="2" charset="0"/>
                </a:rPr>
                <a:t>Class 2 </a:t>
              </a:r>
            </a:p>
            <a:p>
              <a:r>
                <a:rPr lang="en-GB" sz="2800" b="1" dirty="0">
                  <a:solidFill>
                    <a:srgbClr val="006600"/>
                  </a:solidFill>
                  <a:latin typeface="Twinkl" pitchFamily="2" charset="0"/>
                </a:rPr>
                <a:t>Year 3 and 4</a:t>
              </a:r>
            </a:p>
            <a:p>
              <a:br>
                <a:rPr lang="en-GB" sz="2800" b="1" dirty="0">
                  <a:solidFill>
                    <a:srgbClr val="006600"/>
                  </a:solidFill>
                  <a:latin typeface="Twinkl" pitchFamily="2" charset="0"/>
                </a:rPr>
              </a:br>
              <a:r>
                <a:rPr lang="en-GB" sz="2800" b="1" dirty="0">
                  <a:solidFill>
                    <a:srgbClr val="006600"/>
                  </a:solidFill>
                  <a:latin typeface="Twinkl" pitchFamily="2" charset="0"/>
                </a:rPr>
                <a:t>Curriculum Overview </a:t>
              </a:r>
              <a:br>
                <a:rPr lang="en-GB" sz="2800" b="1" dirty="0">
                  <a:solidFill>
                    <a:srgbClr val="006600"/>
                  </a:solidFill>
                  <a:latin typeface="Twinkl" pitchFamily="2" charset="0"/>
                </a:rPr>
              </a:br>
              <a:r>
                <a:rPr lang="en-GB" sz="2800" b="1" dirty="0">
                  <a:solidFill>
                    <a:srgbClr val="006600"/>
                  </a:solidFill>
                  <a:latin typeface="Twinkl" pitchFamily="2" charset="0"/>
                </a:rPr>
                <a:t>Spring Term</a:t>
              </a:r>
            </a:p>
          </p:txBody>
        </p:sp>
      </p:grpSp>
      <p:sp>
        <p:nvSpPr>
          <p:cNvPr id="42" name="TextBox 41">
            <a:extLst>
              <a:ext uri="{FF2B5EF4-FFF2-40B4-BE49-F238E27FC236}">
                <a16:creationId xmlns:a16="http://schemas.microsoft.com/office/drawing/2014/main" id="{AAC8E5B7-A107-E5F3-83D5-0E2FAC58BDDB}"/>
              </a:ext>
            </a:extLst>
          </p:cNvPr>
          <p:cNvSpPr txBox="1"/>
          <p:nvPr/>
        </p:nvSpPr>
        <p:spPr>
          <a:xfrm>
            <a:off x="6616592" y="144254"/>
            <a:ext cx="3076904" cy="1954381"/>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English</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Twinkl" pitchFamily="2" charset="0"/>
              </a:rPr>
              <a:t>Our</a:t>
            </a:r>
            <a:r>
              <a:rPr kumimoji="0" lang="en-US" sz="1100" b="0" i="0" u="none" strike="noStrike" kern="0" cap="none" spc="0" normalizeH="0" noProof="0" dirty="0">
                <a:ln>
                  <a:noFill/>
                </a:ln>
                <a:solidFill>
                  <a:prstClr val="black"/>
                </a:solidFill>
                <a:effectLst/>
                <a:uLnTx/>
                <a:uFillTx/>
                <a:latin typeface="Twinkl" pitchFamily="2" charset="0"/>
              </a:rPr>
              <a:t> class novel </a:t>
            </a:r>
            <a:r>
              <a:rPr lang="en-US" sz="1100" kern="0" noProof="0" dirty="0">
                <a:solidFill>
                  <a:prstClr val="black"/>
                </a:solidFill>
                <a:latin typeface="Twinkl" pitchFamily="2" charset="0"/>
              </a:rPr>
              <a:t>in Spring 1 will be ‘</a:t>
            </a:r>
            <a:r>
              <a:rPr lang="en-US" sz="1100" kern="0" noProof="0" dirty="0" err="1">
                <a:solidFill>
                  <a:prstClr val="black"/>
                </a:solidFill>
                <a:latin typeface="Twinkl" pitchFamily="2" charset="0"/>
              </a:rPr>
              <a:t>Brightstorm</a:t>
            </a:r>
            <a:r>
              <a:rPr lang="en-US" sz="1100" kern="0" noProof="0" dirty="0">
                <a:solidFill>
                  <a:prstClr val="black"/>
                </a:solidFill>
                <a:latin typeface="Twinkl" pitchFamily="2" charset="0"/>
              </a:rPr>
              <a:t>’ by Vashti Hardy. This book follows two siblings on a daring adventure as they try to figure out what has really happened to their missing father.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100" kern="0" noProof="0" dirty="0">
                <a:solidFill>
                  <a:prstClr val="black"/>
                </a:solidFill>
                <a:latin typeface="Twinkl" pitchFamily="2" charset="0"/>
              </a:rPr>
              <a:t>After half term, we will be reading ‘Survivors’ by David Long. This non-fiction book contains a collection of fascinating real-life stories from people who defied the odds.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3" name="TextBox 42">
            <a:extLst>
              <a:ext uri="{FF2B5EF4-FFF2-40B4-BE49-F238E27FC236}">
                <a16:creationId xmlns:a16="http://schemas.microsoft.com/office/drawing/2014/main" id="{0DBE3369-AD93-0D91-A369-9A1F821DC65F}"/>
              </a:ext>
            </a:extLst>
          </p:cNvPr>
          <p:cNvSpPr txBox="1"/>
          <p:nvPr/>
        </p:nvSpPr>
        <p:spPr>
          <a:xfrm>
            <a:off x="390771" y="218248"/>
            <a:ext cx="3464206" cy="938719"/>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Maths</a:t>
            </a:r>
          </a:p>
          <a:p>
            <a:pPr marL="0" marR="0" lvl="0" indent="0" defTabSz="914400" eaLnBrk="1" fontAlgn="auto" latinLnBrk="0" hangingPunct="1">
              <a:lnSpc>
                <a:spcPct val="100000"/>
              </a:lnSpc>
              <a:spcBef>
                <a:spcPts val="0"/>
              </a:spcBef>
              <a:spcAft>
                <a:spcPts val="0"/>
              </a:spcAft>
              <a:buClrTx/>
              <a:buSzTx/>
              <a:buFontTx/>
              <a:buNone/>
              <a:tabLst/>
              <a:defRPr/>
            </a:pPr>
            <a:r>
              <a:rPr lang="en-GB" sz="1100" kern="0" dirty="0">
                <a:solidFill>
                  <a:prstClr val="black"/>
                </a:solidFill>
                <a:latin typeface="Twinkl" pitchFamily="2" charset="0"/>
              </a:rPr>
              <a:t>This term, we will be applying our work on the four operations to wider mathematical concepts like fractions, measurement, mass and capacity for Y3 and decimals for Y4.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4" name="TextBox 43">
            <a:extLst>
              <a:ext uri="{FF2B5EF4-FFF2-40B4-BE49-F238E27FC236}">
                <a16:creationId xmlns:a16="http://schemas.microsoft.com/office/drawing/2014/main" id="{9A07AE5F-1724-4B6C-55F5-23D83399A757}"/>
              </a:ext>
            </a:extLst>
          </p:cNvPr>
          <p:cNvSpPr txBox="1"/>
          <p:nvPr/>
        </p:nvSpPr>
        <p:spPr>
          <a:xfrm>
            <a:off x="4023361" y="196554"/>
            <a:ext cx="2315794" cy="1785104"/>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Science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Our science topic for</a:t>
            </a:r>
            <a:r>
              <a:rPr kumimoji="0" lang="en-GB" sz="1100" b="0" i="0" u="none" strike="noStrike" kern="0" cap="none" spc="0" normalizeH="0" noProof="0" dirty="0">
                <a:ln>
                  <a:noFill/>
                </a:ln>
                <a:solidFill>
                  <a:prstClr val="black"/>
                </a:solidFill>
                <a:effectLst/>
                <a:uLnTx/>
                <a:uFillTx/>
                <a:latin typeface="Twinkl" pitchFamily="2" charset="0"/>
              </a:rPr>
              <a:t> this half term is ‘habitat helpers’, in which we will focus on grouping and classifying creatures, as well as thinking abut how we can save habitats in decline. </a:t>
            </a:r>
          </a:p>
          <a:p>
            <a:pPr marL="0" marR="0" lvl="0" indent="0" defTabSz="914400" eaLnBrk="1" fontAlgn="auto" latinLnBrk="0" hangingPunct="1">
              <a:lnSpc>
                <a:spcPct val="100000"/>
              </a:lnSpc>
              <a:spcBef>
                <a:spcPts val="0"/>
              </a:spcBef>
              <a:spcAft>
                <a:spcPts val="0"/>
              </a:spcAft>
              <a:buClrTx/>
              <a:buSzTx/>
              <a:buFontTx/>
              <a:buNone/>
              <a:tabLst/>
              <a:defRPr/>
            </a:pPr>
            <a:r>
              <a:rPr lang="en-GB" sz="1100" kern="0" dirty="0">
                <a:solidFill>
                  <a:prstClr val="black"/>
                </a:solidFill>
                <a:latin typeface="Twinkl" pitchFamily="2" charset="0"/>
              </a:rPr>
              <a:t>After half term we will be adding to our habitat work with a topic all about life-cycles. </a:t>
            </a:r>
            <a:endParaRPr kumimoji="0" lang="en-GB" sz="1100" b="0" i="0" u="none" strike="noStrike" kern="0" cap="none" spc="0" normalizeH="0" noProof="0" dirty="0">
              <a:ln>
                <a:noFill/>
              </a:ln>
              <a:solidFill>
                <a:prstClr val="black"/>
              </a:solidFill>
              <a:effectLst/>
              <a:uLnTx/>
              <a:uFillTx/>
              <a:latin typeface="Twinkl" pitchFamily="2" charset="0"/>
            </a:endParaRPr>
          </a:p>
        </p:txBody>
      </p:sp>
      <p:sp>
        <p:nvSpPr>
          <p:cNvPr id="45" name="TextBox 44">
            <a:extLst>
              <a:ext uri="{FF2B5EF4-FFF2-40B4-BE49-F238E27FC236}">
                <a16:creationId xmlns:a16="http://schemas.microsoft.com/office/drawing/2014/main" id="{61963342-1D76-5FE4-CACC-425A53D1DF04}"/>
              </a:ext>
            </a:extLst>
          </p:cNvPr>
          <p:cNvSpPr txBox="1"/>
          <p:nvPr/>
        </p:nvSpPr>
        <p:spPr>
          <a:xfrm>
            <a:off x="6912693" y="2154270"/>
            <a:ext cx="2744537" cy="1107996"/>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History (</a:t>
            </a:r>
            <a:r>
              <a:rPr lang="en-GB" sz="1100" b="1" u="sng" kern="0" dirty="0">
                <a:solidFill>
                  <a:prstClr val="black"/>
                </a:solidFill>
                <a:latin typeface="Twinkl" pitchFamily="2" charset="0"/>
              </a:rPr>
              <a:t>Spring </a:t>
            </a:r>
            <a:r>
              <a:rPr kumimoji="0" lang="en-GB" sz="1100" b="1" i="0" u="sng" strike="noStrike" kern="0" cap="none" spc="0" normalizeH="0" baseline="0" noProof="0" dirty="0">
                <a:ln>
                  <a:noFill/>
                </a:ln>
                <a:solidFill>
                  <a:prstClr val="black"/>
                </a:solidFill>
                <a:effectLst/>
                <a:uLnTx/>
                <a:uFillTx/>
                <a:latin typeface="Twinkl" pitchFamily="2" charset="0"/>
              </a:rPr>
              <a:t>1)</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are following</a:t>
            </a:r>
            <a:r>
              <a:rPr kumimoji="0" lang="en-GB" sz="1100" b="0" i="0" u="none" strike="noStrike" kern="0" cap="none" spc="0" normalizeH="0" noProof="0" dirty="0">
                <a:ln>
                  <a:noFill/>
                </a:ln>
                <a:solidFill>
                  <a:prstClr val="black"/>
                </a:solidFill>
                <a:effectLst/>
                <a:uLnTx/>
                <a:uFillTx/>
                <a:latin typeface="Twinkl" pitchFamily="2" charset="0"/>
              </a:rPr>
              <a:t> on from our Ion Age topic with the invasion of the Romans. We’ll be learning all about the Roman empire and asking the question: ‘What did the Romans ever do for us?’ </a:t>
            </a:r>
            <a:endParaRPr kumimoji="0" lang="en-GB" sz="1100" b="0" i="0" u="none" strike="noStrike" kern="0" cap="none" spc="0" normalizeH="0" baseline="0" noProof="0" dirty="0">
              <a:ln>
                <a:noFill/>
              </a:ln>
              <a:solidFill>
                <a:prstClr val="black"/>
              </a:solidFill>
              <a:effectLst/>
              <a:uLnTx/>
              <a:uFillTx/>
              <a:latin typeface="Calibri"/>
            </a:endParaRPr>
          </a:p>
        </p:txBody>
      </p:sp>
      <p:sp>
        <p:nvSpPr>
          <p:cNvPr id="46" name="TextBox 45">
            <a:extLst>
              <a:ext uri="{FF2B5EF4-FFF2-40B4-BE49-F238E27FC236}">
                <a16:creationId xmlns:a16="http://schemas.microsoft.com/office/drawing/2014/main" id="{AB624370-27D8-5ED0-606B-A715117DECA0}"/>
              </a:ext>
            </a:extLst>
          </p:cNvPr>
          <p:cNvSpPr txBox="1"/>
          <p:nvPr/>
        </p:nvSpPr>
        <p:spPr>
          <a:xfrm>
            <a:off x="3257277" y="5306381"/>
            <a:ext cx="1806326" cy="1446550"/>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Art (</a:t>
            </a:r>
            <a:r>
              <a:rPr lang="en-GB" sz="1100" b="1" u="sng" kern="0" dirty="0">
                <a:solidFill>
                  <a:prstClr val="black"/>
                </a:solidFill>
                <a:latin typeface="Twinkl" pitchFamily="2" charset="0"/>
              </a:rPr>
              <a:t>Spring 1</a:t>
            </a:r>
            <a:r>
              <a:rPr kumimoji="0" lang="en-GB" sz="1100" b="1" i="0" u="sng" strike="noStrike" kern="0" cap="none" spc="0" normalizeH="0" baseline="0" noProof="0" dirty="0">
                <a:ln>
                  <a:noFill/>
                </a:ln>
                <a:solidFill>
                  <a:prstClr val="black"/>
                </a:solidFill>
                <a:effectLst/>
                <a:uLnTx/>
                <a:uFillTx/>
                <a:latin typeface="Twinkl"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will be looking into the world of book and film illustration</a:t>
            </a:r>
            <a:r>
              <a:rPr kumimoji="0" lang="en-GB" sz="1100" b="0" i="0" u="none" strike="noStrike" kern="0" cap="none" spc="0" normalizeH="0" noProof="0" dirty="0">
                <a:ln>
                  <a:noFill/>
                </a:ln>
                <a:solidFill>
                  <a:prstClr val="black"/>
                </a:solidFill>
                <a:effectLst/>
                <a:uLnTx/>
                <a:uFillTx/>
                <a:latin typeface="Twinkl" pitchFamily="2" charset="0"/>
              </a:rPr>
              <a:t> this half term, and look to bring some of our favourite characters and settings to life.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7" name="TextBox 46">
            <a:extLst>
              <a:ext uri="{FF2B5EF4-FFF2-40B4-BE49-F238E27FC236}">
                <a16:creationId xmlns:a16="http://schemas.microsoft.com/office/drawing/2014/main" id="{AB48FA86-ACDF-79EE-C0B0-038CB8517876}"/>
              </a:ext>
            </a:extLst>
          </p:cNvPr>
          <p:cNvSpPr txBox="1"/>
          <p:nvPr/>
        </p:nvSpPr>
        <p:spPr>
          <a:xfrm>
            <a:off x="202572" y="3017005"/>
            <a:ext cx="2952328" cy="1785104"/>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RE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are learning all about</a:t>
            </a:r>
            <a:r>
              <a:rPr kumimoji="0" lang="en-GB" sz="1100" b="0" i="0" u="none" strike="noStrike" kern="0" cap="none" spc="0" normalizeH="0" noProof="0" dirty="0">
                <a:ln>
                  <a:noFill/>
                </a:ln>
                <a:solidFill>
                  <a:prstClr val="black"/>
                </a:solidFill>
                <a:effectLst/>
                <a:uLnTx/>
                <a:uFillTx/>
                <a:latin typeface="Twinkl" pitchFamily="2" charset="0"/>
              </a:rPr>
              <a:t> Judaism, and how people who follow this faith show their faith every day. We will also be thinking about how festivals and family are important to Jewish people and how this links in with their religion. </a:t>
            </a:r>
          </a:p>
          <a:p>
            <a:pPr marL="0" marR="0" lvl="0" indent="0" defTabSz="914400" eaLnBrk="1" fontAlgn="auto" latinLnBrk="0" hangingPunct="1">
              <a:lnSpc>
                <a:spcPct val="100000"/>
              </a:lnSpc>
              <a:spcBef>
                <a:spcPts val="0"/>
              </a:spcBef>
              <a:spcAft>
                <a:spcPts val="0"/>
              </a:spcAft>
              <a:buClrTx/>
              <a:buSzTx/>
              <a:buFontTx/>
              <a:buNone/>
              <a:tabLst/>
              <a:defRPr/>
            </a:pPr>
            <a:endParaRPr lang="en-GB" sz="1100" kern="0" baseline="0" dirty="0">
              <a:solidFill>
                <a:prstClr val="black"/>
              </a:solidFill>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noProof="0" dirty="0">
                <a:ln>
                  <a:noFill/>
                </a:ln>
                <a:solidFill>
                  <a:prstClr val="black"/>
                </a:solidFill>
                <a:effectLst/>
                <a:uLnTx/>
                <a:uFillTx/>
                <a:latin typeface="Twinkl" pitchFamily="2" charset="0"/>
              </a:rPr>
              <a:t>After half term, we will be focusing on the Christian story of Creation and what this can teach people </a:t>
            </a:r>
            <a:r>
              <a:rPr kumimoji="0" lang="en-GB" sz="1100" b="0" i="0" u="none" strike="noStrike" kern="0" cap="none" spc="0" normalizeH="0" noProof="0" dirty="0" err="1">
                <a:ln>
                  <a:noFill/>
                </a:ln>
                <a:solidFill>
                  <a:prstClr val="black"/>
                </a:solidFill>
                <a:effectLst/>
                <a:uLnTx/>
                <a:uFillTx/>
                <a:latin typeface="Twinkl" pitchFamily="2" charset="0"/>
              </a:rPr>
              <a:t>wh</a:t>
            </a:r>
            <a:r>
              <a:rPr lang="en-GB" sz="1100" kern="0" dirty="0">
                <a:solidFill>
                  <a:prstClr val="black"/>
                </a:solidFill>
                <a:latin typeface="Twinkl" pitchFamily="2" charset="0"/>
              </a:rPr>
              <a:t>o </a:t>
            </a:r>
            <a:r>
              <a:rPr kumimoji="0" lang="en-GB" sz="1100" b="0" i="0" u="none" strike="noStrike" kern="0" cap="none" spc="0" normalizeH="0" noProof="0" dirty="0">
                <a:ln>
                  <a:noFill/>
                </a:ln>
                <a:solidFill>
                  <a:prstClr val="black"/>
                </a:solidFill>
                <a:effectLst/>
                <a:uLnTx/>
                <a:uFillTx/>
                <a:latin typeface="Twinkl" pitchFamily="2" charset="0"/>
              </a:rPr>
              <a:t>follow this faith.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8" name="TextBox 47">
            <a:extLst>
              <a:ext uri="{FF2B5EF4-FFF2-40B4-BE49-F238E27FC236}">
                <a16:creationId xmlns:a16="http://schemas.microsoft.com/office/drawing/2014/main" id="{3C21D11A-AC5E-DE8F-E750-F8FF97E47EE8}"/>
              </a:ext>
            </a:extLst>
          </p:cNvPr>
          <p:cNvSpPr txBox="1"/>
          <p:nvPr/>
        </p:nvSpPr>
        <p:spPr>
          <a:xfrm>
            <a:off x="7028536" y="3359997"/>
            <a:ext cx="2512853" cy="2123658"/>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PE</a:t>
            </a:r>
          </a:p>
          <a:p>
            <a:pPr marL="0" marR="0" lvl="0" indent="0" defTabSz="914400" eaLnBrk="1" fontAlgn="auto" latinLnBrk="0" hangingPunct="1">
              <a:lnSpc>
                <a:spcPct val="100000"/>
              </a:lnSpc>
              <a:spcBef>
                <a:spcPts val="0"/>
              </a:spcBef>
              <a:spcAft>
                <a:spcPts val="0"/>
              </a:spcAft>
              <a:buClrTx/>
              <a:buSzTx/>
              <a:buFontTx/>
              <a:buNone/>
              <a:tabLst/>
              <a:defRPr/>
            </a:pPr>
            <a:r>
              <a:rPr lang="en-US" sz="1100" kern="0" dirty="0">
                <a:solidFill>
                  <a:prstClr val="black"/>
                </a:solidFill>
                <a:latin typeface="Twinkl" pitchFamily="2" charset="0"/>
              </a:rPr>
              <a:t>Our PE this term will be split between one sports session a week, and one swimming session. We will be making our way to </a:t>
            </a:r>
            <a:r>
              <a:rPr lang="en-US" sz="1100" kern="0">
                <a:solidFill>
                  <a:prstClr val="black"/>
                </a:solidFill>
                <a:latin typeface="Twinkl" pitchFamily="2" charset="0"/>
              </a:rPr>
              <a:t>The Hydro, where </a:t>
            </a:r>
            <a:r>
              <a:rPr lang="en-US" sz="1100" kern="0" dirty="0">
                <a:solidFill>
                  <a:prstClr val="black"/>
                </a:solidFill>
                <a:latin typeface="Twinkl" pitchFamily="2" charset="0"/>
              </a:rPr>
              <a:t>their </a:t>
            </a:r>
            <a:r>
              <a:rPr lang="en-US" sz="1100" kern="0">
                <a:solidFill>
                  <a:prstClr val="black"/>
                </a:solidFill>
                <a:latin typeface="Twinkl" pitchFamily="2" charset="0"/>
              </a:rPr>
              <a:t>skilled instructors </a:t>
            </a:r>
            <a:r>
              <a:rPr lang="en-US" sz="1100" kern="0" dirty="0">
                <a:solidFill>
                  <a:prstClr val="black"/>
                </a:solidFill>
                <a:latin typeface="Twinkl" pitchFamily="2" charset="0"/>
              </a:rPr>
              <a:t>will provide our children’s swimming curriculum.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100" kern="0" dirty="0">
                <a:solidFill>
                  <a:prstClr val="black"/>
                </a:solidFill>
                <a:latin typeface="Twinkl" pitchFamily="2" charset="0"/>
              </a:rPr>
              <a:t>In school with Miss Watkin, the children will be taking part in gymnastics in Spring 1 and basketball in Spring 2.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9" name="TextBox 48">
            <a:extLst>
              <a:ext uri="{FF2B5EF4-FFF2-40B4-BE49-F238E27FC236}">
                <a16:creationId xmlns:a16="http://schemas.microsoft.com/office/drawing/2014/main" id="{B5C15A1F-127F-13EA-94F6-AF4A84159873}"/>
              </a:ext>
            </a:extLst>
          </p:cNvPr>
          <p:cNvSpPr txBox="1"/>
          <p:nvPr/>
        </p:nvSpPr>
        <p:spPr>
          <a:xfrm>
            <a:off x="147554" y="4885391"/>
            <a:ext cx="2952328" cy="1107996"/>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PSHE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In PSHCE we</a:t>
            </a:r>
            <a:r>
              <a:rPr lang="en-GB" sz="1100" kern="0" dirty="0">
                <a:solidFill>
                  <a:prstClr val="black"/>
                </a:solidFill>
                <a:latin typeface="Twinkl" pitchFamily="2" charset="0"/>
              </a:rPr>
              <a:t> are </a:t>
            </a:r>
            <a:r>
              <a:rPr kumimoji="0" lang="en-GB" sz="1100" b="0" i="0" u="none" strike="noStrike" kern="0" cap="none" spc="0" normalizeH="0" baseline="0" noProof="0" dirty="0">
                <a:ln>
                  <a:noFill/>
                </a:ln>
                <a:solidFill>
                  <a:prstClr val="black"/>
                </a:solidFill>
                <a:effectLst/>
                <a:uLnTx/>
                <a:uFillTx/>
                <a:latin typeface="Twinkl" pitchFamily="2" charset="0"/>
              </a:rPr>
              <a:t>learning about </a:t>
            </a:r>
            <a:r>
              <a:rPr lang="en-GB" sz="1100" kern="0" dirty="0">
                <a:solidFill>
                  <a:prstClr val="black"/>
                </a:solidFill>
                <a:latin typeface="Twinkl" pitchFamily="2" charset="0"/>
              </a:rPr>
              <a:t>safety in all it’s senses. We will be thinking about how to spot danger with all our senses, how to avoid getting hurt and what to do if it does happen.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50" name="TextBox 49">
            <a:extLst>
              <a:ext uri="{FF2B5EF4-FFF2-40B4-BE49-F238E27FC236}">
                <a16:creationId xmlns:a16="http://schemas.microsoft.com/office/drawing/2014/main" id="{58BF7524-66E3-C888-EE47-26AE11A7860E}"/>
              </a:ext>
            </a:extLst>
          </p:cNvPr>
          <p:cNvSpPr txBox="1"/>
          <p:nvPr/>
        </p:nvSpPr>
        <p:spPr>
          <a:xfrm>
            <a:off x="5146070" y="5569339"/>
            <a:ext cx="1800000" cy="1107996"/>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Music</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Our music focus</a:t>
            </a:r>
            <a:r>
              <a:rPr kumimoji="0" lang="en-GB" sz="1100" b="0" i="0" u="none" strike="noStrike" kern="0" cap="none" spc="0" normalizeH="0" noProof="0" dirty="0">
                <a:ln>
                  <a:noFill/>
                </a:ln>
                <a:solidFill>
                  <a:prstClr val="black"/>
                </a:solidFill>
                <a:effectLst/>
                <a:uLnTx/>
                <a:uFillTx/>
                <a:latin typeface="Twinkl" pitchFamily="2" charset="0"/>
              </a:rPr>
              <a:t> is all about percussion this term. Using our bodies and instruments we will be jamming to the beat!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51" name="TextBox 50">
            <a:extLst>
              <a:ext uri="{FF2B5EF4-FFF2-40B4-BE49-F238E27FC236}">
                <a16:creationId xmlns:a16="http://schemas.microsoft.com/office/drawing/2014/main" id="{995433D6-EFF8-8F8E-FB4D-1EF53BD45304}"/>
              </a:ext>
            </a:extLst>
          </p:cNvPr>
          <p:cNvSpPr txBox="1"/>
          <p:nvPr/>
        </p:nvSpPr>
        <p:spPr>
          <a:xfrm>
            <a:off x="401964" y="1317897"/>
            <a:ext cx="3343960" cy="1615827"/>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Geography (</a:t>
            </a:r>
            <a:r>
              <a:rPr lang="en-GB" sz="1100" b="1" u="sng" kern="0" dirty="0">
                <a:solidFill>
                  <a:prstClr val="black"/>
                </a:solidFill>
                <a:latin typeface="Twinkl" pitchFamily="2" charset="0"/>
              </a:rPr>
              <a:t>Spring 2)</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t>
            </a:r>
            <a:r>
              <a:rPr lang="en-GB" sz="1100" kern="0" dirty="0">
                <a:solidFill>
                  <a:prstClr val="black"/>
                </a:solidFill>
                <a:latin typeface="Twinkl" pitchFamily="2" charset="0"/>
              </a:rPr>
              <a:t>will be asking ‘Why are rainforests important?’. In this topic, we will be learning about what a rainforest is, where they occur in the world and why they are so important to our planet. We will also be looking at creatures and plants which live in the rainforest, as well as the threats that are endangering them and how we can look after them. </a:t>
            </a:r>
            <a:endParaRPr kumimoji="0" lang="en-GB" sz="1100" b="0" i="0" u="none" strike="noStrike" kern="0" cap="none" spc="0" normalizeH="0" baseline="0" noProof="0" dirty="0">
              <a:ln>
                <a:noFill/>
              </a:ln>
              <a:solidFill>
                <a:prstClr val="black"/>
              </a:solidFill>
              <a:effectLst/>
              <a:uLnTx/>
              <a:uFillTx/>
              <a:latin typeface="Calibri"/>
            </a:endParaRPr>
          </a:p>
        </p:txBody>
      </p:sp>
      <p:sp>
        <p:nvSpPr>
          <p:cNvPr id="53" name="TextBox 52">
            <a:extLst>
              <a:ext uri="{FF2B5EF4-FFF2-40B4-BE49-F238E27FC236}">
                <a16:creationId xmlns:a16="http://schemas.microsoft.com/office/drawing/2014/main" id="{626223C6-B978-4ED3-630D-01098142518A}"/>
              </a:ext>
            </a:extLst>
          </p:cNvPr>
          <p:cNvSpPr txBox="1"/>
          <p:nvPr/>
        </p:nvSpPr>
        <p:spPr>
          <a:xfrm>
            <a:off x="189811" y="6048311"/>
            <a:ext cx="2952328" cy="600164"/>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u="sng" kern="0" dirty="0">
                <a:solidFill>
                  <a:prstClr val="black"/>
                </a:solidFill>
                <a:latin typeface="Twinkl" pitchFamily="2" charset="0"/>
              </a:rPr>
              <a:t>Design Technology (Spring 2)</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In</a:t>
            </a:r>
            <a:r>
              <a:rPr lang="en-GB" sz="1100" kern="0" dirty="0">
                <a:solidFill>
                  <a:prstClr val="black"/>
                </a:solidFill>
                <a:latin typeface="Twinkl" pitchFamily="2" charset="0"/>
              </a:rPr>
              <a:t> DT this term, we will be thinking all about architecture and building our own castles!</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54" name="TextBox 53">
            <a:extLst>
              <a:ext uri="{FF2B5EF4-FFF2-40B4-BE49-F238E27FC236}">
                <a16:creationId xmlns:a16="http://schemas.microsoft.com/office/drawing/2014/main" id="{3029DE1A-2142-1D90-4735-981781DB92DA}"/>
              </a:ext>
            </a:extLst>
          </p:cNvPr>
          <p:cNvSpPr txBox="1"/>
          <p:nvPr/>
        </p:nvSpPr>
        <p:spPr>
          <a:xfrm>
            <a:off x="7028537" y="5848395"/>
            <a:ext cx="2803832" cy="769441"/>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u="sng" kern="0" dirty="0">
                <a:solidFill>
                  <a:prstClr val="black"/>
                </a:solidFill>
                <a:latin typeface="Twinkl" pitchFamily="2" charset="0"/>
              </a:rPr>
              <a:t>French</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Our French topic this term focuses on</a:t>
            </a:r>
            <a:r>
              <a:rPr kumimoji="0" lang="en-GB" sz="1100" b="0" i="0" u="none" strike="noStrike" kern="0" cap="none" spc="0" normalizeH="0" noProof="0" dirty="0">
                <a:ln>
                  <a:noFill/>
                </a:ln>
                <a:solidFill>
                  <a:prstClr val="black"/>
                </a:solidFill>
                <a:effectLst/>
                <a:uLnTx/>
                <a:uFillTx/>
                <a:latin typeface="Twinkl" pitchFamily="2" charset="0"/>
              </a:rPr>
              <a:t> our classroom, as well as how to tell someone how old we are!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Tree>
    <p:extLst>
      <p:ext uri="{BB962C8B-B14F-4D97-AF65-F5344CB8AC3E}">
        <p14:creationId xmlns:p14="http://schemas.microsoft.com/office/powerpoint/2010/main" val="41722478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431</TotalTime>
  <Words>574</Words>
  <Application>Microsoft Office PowerPoint</Application>
  <PresentationFormat>A4 Paper (210x297 mm)</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Twinkl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Willis</dc:creator>
  <cp:lastModifiedBy>Miss Watkin</cp:lastModifiedBy>
  <cp:revision>8</cp:revision>
  <dcterms:created xsi:type="dcterms:W3CDTF">2024-01-17T09:29:10Z</dcterms:created>
  <dcterms:modified xsi:type="dcterms:W3CDTF">2025-02-25T16:19:20Z</dcterms:modified>
</cp:coreProperties>
</file>